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017" r:id="rId3"/>
    <p:sldId id="1027" r:id="rId4"/>
    <p:sldId id="1028" r:id="rId5"/>
    <p:sldId id="1018" r:id="rId6"/>
    <p:sldId id="1020" r:id="rId7"/>
    <p:sldId id="1030" r:id="rId8"/>
    <p:sldId id="1032" r:id="rId9"/>
    <p:sldId id="1033" r:id="rId10"/>
    <p:sldId id="1034" r:id="rId11"/>
    <p:sldId id="1035" r:id="rId12"/>
    <p:sldId id="1037"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4</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听力专项提优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45947E2-6CD5-34E9-55A4-5F38B6F8C40B}"/>
              </a:ext>
            </a:extLst>
          </p:cNvPr>
          <p:cNvSpPr>
            <a:spLocks noGrp="1"/>
          </p:cNvSpPr>
          <p:nvPr>
            <p:ph idx="1"/>
          </p:nvPr>
        </p:nvSpPr>
        <p:spPr>
          <a:xfrm>
            <a:off x="360854" y="1980929"/>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eat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Mid-Autumn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moon cakes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dumplings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5386" y="209545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0018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A4D9197-D24D-61A8-A81B-46C91ECE1805}"/>
              </a:ext>
            </a:extLst>
          </p:cNvPr>
          <p:cNvSpPr>
            <a:spLocks noGrp="1"/>
          </p:cNvSpPr>
          <p:nvPr>
            <p:ph idx="1"/>
          </p:nvPr>
        </p:nvSpPr>
        <p:spPr>
          <a:xfrm>
            <a:off x="360854" y="825103"/>
            <a:ext cx="11485848" cy="586571"/>
          </a:xfrm>
        </p:spPr>
        <p:txBody>
          <a:bodyPr/>
          <a:lstStyle/>
          <a:p>
            <a:pPr hangingPunct="0">
              <a:lnSpc>
                <a:spcPct val="140000"/>
              </a:lnSpc>
              <a:tabLst>
                <a:tab pos="423100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81498"/>
            <a:ext cx="11485848" cy="507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zh-CN"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smtClean="0">
                <a:solidFill>
                  <a:srgbClr val="ED028C"/>
                </a:solidFill>
                <a:latin typeface="Times New Roman" panose="02020603050405020304" pitchFamily="18" charset="0"/>
                <a:ea typeface="宋体" panose="02010600030101010101" pitchFamily="2" charset="-122"/>
              </a:rPr>
              <a:t>The Lantern Festival is an important festival in China.It is on the 15th day of the first lunar month.The 15th day is the first night to see a full moon.So the day is also called the Yuan Xiao Festival in China.It comes after the Spring Festival.A few days before the Lantern Festival, people begin to make lanterns.On this day, people have a big dinner with their families and eat </a:t>
            </a:r>
            <a:r>
              <a:rPr lang="en-US" altLang="zh-CN" sz="2600" b="1" i="1" smtClean="0">
                <a:solidFill>
                  <a:srgbClr val="ED028C"/>
                </a:solidFill>
                <a:latin typeface="Times New Roman" panose="02020603050405020304" pitchFamily="18" charset="0"/>
                <a:ea typeface="宋体" panose="02010600030101010101" pitchFamily="2" charset="-122"/>
              </a:rPr>
              <a:t>yuanxiao</a:t>
            </a:r>
            <a:r>
              <a:rPr lang="en-US" altLang="zh-CN" sz="2600" b="1" smtClean="0">
                <a:solidFill>
                  <a:srgbClr val="ED028C"/>
                </a:solidFill>
                <a:latin typeface="Times New Roman" panose="02020603050405020304" pitchFamily="18" charset="0"/>
                <a:ea typeface="宋体" panose="02010600030101010101" pitchFamily="2" charset="-122"/>
              </a:rPr>
              <a:t>.</a:t>
            </a: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 is a special food for this festival.Lanterns are made into the shape of different animals, vegetables, fruits and so on.People usually write riddles on the lanterns.After dinner, they go outside and guess the riddles on the lanterns.And everyone is very happy</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18256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A4D9197-D24D-61A8-A81B-46C91ECE1805}"/>
              </a:ext>
            </a:extLst>
          </p:cNvPr>
          <p:cNvSpPr>
            <a:spLocks noGrp="1"/>
          </p:cNvSpPr>
          <p:nvPr>
            <p:ph idx="1"/>
          </p:nvPr>
        </p:nvSpPr>
        <p:spPr>
          <a:xfrm>
            <a:off x="360854" y="1607889"/>
            <a:ext cx="11485848" cy="3693319"/>
          </a:xfrm>
        </p:spPr>
        <p:txBody>
          <a:bodyPr/>
          <a:lstStyle/>
          <a:p>
            <a:pPr hangingPunct="0">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has another name, Thanksgiving Day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Lantern Festival is on the 15th day of the first lunar month</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comes before the Lantern Festival</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619250" indent="-1619250" hangingPunct="0">
              <a:tabLst>
                <a:tab pos="4231005" algn="l"/>
                <a:tab pos="8191500"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Lantern Festival, people get together and eat dumplings for dinner</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many riddles on the lanterns and people can guess them</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7882" y="1693535"/>
            <a:ext cx="404278" cy="523220"/>
          </a:xfrm>
          <a:prstGeom prst="rect">
            <a:avLst/>
          </a:prstGeom>
        </p:spPr>
        <p:txBody>
          <a:bodyPr wrap="none">
            <a:spAutoFit/>
          </a:bodyPr>
          <a:lstStyle/>
          <a:p>
            <a:r>
              <a:rPr lang="en-US" altLang="zh-CN"/>
              <a:t>F</a:t>
            </a:r>
            <a:endParaRPr lang="zh-CN" altLang="en-US"/>
          </a:p>
        </p:txBody>
      </p:sp>
      <p:sp>
        <p:nvSpPr>
          <p:cNvPr id="4" name="矩形 3"/>
          <p:cNvSpPr/>
          <p:nvPr/>
        </p:nvSpPr>
        <p:spPr>
          <a:xfrm>
            <a:off x="908646" y="2302401"/>
            <a:ext cx="423514" cy="523220"/>
          </a:xfrm>
          <a:prstGeom prst="rect">
            <a:avLst/>
          </a:prstGeom>
        </p:spPr>
        <p:txBody>
          <a:bodyPr wrap="none">
            <a:spAutoFit/>
          </a:bodyPr>
          <a:lstStyle/>
          <a:p>
            <a:r>
              <a:rPr lang="en-US" altLang="zh-CN"/>
              <a:t>T</a:t>
            </a:r>
            <a:endParaRPr lang="zh-CN" altLang="en-US"/>
          </a:p>
        </p:txBody>
      </p:sp>
      <p:sp>
        <p:nvSpPr>
          <p:cNvPr id="5" name="矩形 4"/>
          <p:cNvSpPr/>
          <p:nvPr/>
        </p:nvSpPr>
        <p:spPr>
          <a:xfrm>
            <a:off x="910630" y="2880167"/>
            <a:ext cx="423514" cy="523220"/>
          </a:xfrm>
          <a:prstGeom prst="rect">
            <a:avLst/>
          </a:prstGeom>
        </p:spPr>
        <p:txBody>
          <a:bodyPr wrap="none">
            <a:spAutoFit/>
          </a:bodyPr>
          <a:lstStyle/>
          <a:p>
            <a:r>
              <a:rPr lang="en-US" altLang="zh-CN"/>
              <a:t>T</a:t>
            </a:r>
            <a:endParaRPr lang="zh-CN" altLang="en-US"/>
          </a:p>
        </p:txBody>
      </p:sp>
      <p:sp>
        <p:nvSpPr>
          <p:cNvPr id="6" name="矩形 5"/>
          <p:cNvSpPr/>
          <p:nvPr/>
        </p:nvSpPr>
        <p:spPr>
          <a:xfrm>
            <a:off x="926890" y="3479368"/>
            <a:ext cx="404278" cy="523220"/>
          </a:xfrm>
          <a:prstGeom prst="rect">
            <a:avLst/>
          </a:prstGeom>
        </p:spPr>
        <p:txBody>
          <a:bodyPr wrap="none">
            <a:spAutoFit/>
          </a:bodyPr>
          <a:lstStyle/>
          <a:p>
            <a:r>
              <a:rPr lang="en-US" altLang="zh-CN"/>
              <a:t>F</a:t>
            </a:r>
            <a:endParaRPr lang="zh-CN" altLang="en-US"/>
          </a:p>
        </p:txBody>
      </p:sp>
      <p:sp>
        <p:nvSpPr>
          <p:cNvPr id="7" name="矩形 6"/>
          <p:cNvSpPr/>
          <p:nvPr/>
        </p:nvSpPr>
        <p:spPr>
          <a:xfrm>
            <a:off x="926890" y="4669829"/>
            <a:ext cx="423514" cy="523220"/>
          </a:xfrm>
          <a:prstGeom prst="rect">
            <a:avLst/>
          </a:prstGeom>
        </p:spPr>
        <p:txBody>
          <a:bodyPr wrap="none">
            <a:spAutoFit/>
          </a:bodyPr>
          <a:lstStyle/>
          <a:p>
            <a:r>
              <a:rPr lang="en-US" altLang="zh-CN"/>
              <a:t>T</a:t>
            </a:r>
            <a:endParaRPr lang="zh-CN" altLang="en-US"/>
          </a:p>
        </p:txBody>
      </p:sp>
    </p:spTree>
    <p:extLst>
      <p:ext uri="{BB962C8B-B14F-4D97-AF65-F5344CB8AC3E}">
        <p14:creationId xmlns:p14="http://schemas.microsoft.com/office/powerpoint/2010/main" val="941151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64704"/>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391366"/>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Thanksgiving is my favourite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We all go to see the dragon boat race.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We watch a big football game on TV.</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The National Day is a special day for Chinese people.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I like </a:t>
            </a:r>
            <a:r>
              <a:rPr lang="en-US" altLang="zh-CN" b="1" i="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delicious.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215.jpg" descr="id:2147492972;FounderCES">
            <a:extLst>
              <a:ext uri="{FF2B5EF4-FFF2-40B4-BE49-F238E27FC236}">
                <a16:creationId xmlns:a16="http://schemas.microsoft.com/office/drawing/2014/main" id="{1DB11C81-395F-3157-FF51-A665FDCDA12F}"/>
              </a:ext>
            </a:extLst>
          </p:cNvPr>
          <p:cNvPicPr>
            <a:picLocks noChangeAspect="1"/>
          </p:cNvPicPr>
          <p:nvPr/>
        </p:nvPicPr>
        <p:blipFill>
          <a:blip r:embed="rId2"/>
          <a:stretch>
            <a:fillRect/>
          </a:stretch>
        </p:blipFill>
        <p:spPr>
          <a:xfrm>
            <a:off x="360854" y="4565888"/>
            <a:ext cx="11485848" cy="1923951"/>
          </a:xfrm>
          <a:prstGeom prst="rect">
            <a:avLst/>
          </a:prstGeom>
        </p:spPr>
      </p:pic>
      <p:sp>
        <p:nvSpPr>
          <p:cNvPr id="7" name="矩形 6"/>
          <p:cNvSpPr/>
          <p:nvPr/>
        </p:nvSpPr>
        <p:spPr>
          <a:xfrm>
            <a:off x="1071898" y="6061892"/>
            <a:ext cx="364202" cy="523220"/>
          </a:xfrm>
          <a:prstGeom prst="rect">
            <a:avLst/>
          </a:prstGeom>
        </p:spPr>
        <p:txBody>
          <a:bodyPr wrap="none">
            <a:spAutoFit/>
          </a:bodyPr>
          <a:lstStyle/>
          <a:p>
            <a:r>
              <a:rPr lang="en-US" altLang="zh-CN"/>
              <a:t>2</a:t>
            </a:r>
            <a:endParaRPr lang="zh-CN" altLang="en-US"/>
          </a:p>
        </p:txBody>
      </p:sp>
      <p:sp>
        <p:nvSpPr>
          <p:cNvPr id="8" name="矩形 7"/>
          <p:cNvSpPr/>
          <p:nvPr/>
        </p:nvSpPr>
        <p:spPr>
          <a:xfrm>
            <a:off x="3756446" y="6080090"/>
            <a:ext cx="364202" cy="523220"/>
          </a:xfrm>
          <a:prstGeom prst="rect">
            <a:avLst/>
          </a:prstGeom>
        </p:spPr>
        <p:txBody>
          <a:bodyPr wrap="none">
            <a:spAutoFit/>
          </a:bodyPr>
          <a:lstStyle/>
          <a:p>
            <a:r>
              <a:rPr lang="en-US" altLang="zh-CN"/>
              <a:t>5</a:t>
            </a:r>
            <a:endParaRPr lang="zh-CN" altLang="en-US"/>
          </a:p>
        </p:txBody>
      </p:sp>
      <p:sp>
        <p:nvSpPr>
          <p:cNvPr id="9" name="矩形 8"/>
          <p:cNvSpPr/>
          <p:nvPr/>
        </p:nvSpPr>
        <p:spPr>
          <a:xfrm>
            <a:off x="6121030" y="6071464"/>
            <a:ext cx="364202" cy="523220"/>
          </a:xfrm>
          <a:prstGeom prst="rect">
            <a:avLst/>
          </a:prstGeom>
        </p:spPr>
        <p:txBody>
          <a:bodyPr wrap="none">
            <a:spAutoFit/>
          </a:bodyPr>
          <a:lstStyle/>
          <a:p>
            <a:r>
              <a:rPr lang="en-US" altLang="zh-CN"/>
              <a:t>1</a:t>
            </a:r>
            <a:endParaRPr lang="zh-CN" altLang="en-US"/>
          </a:p>
        </p:txBody>
      </p:sp>
      <p:sp>
        <p:nvSpPr>
          <p:cNvPr id="10" name="矩形 9"/>
          <p:cNvSpPr/>
          <p:nvPr/>
        </p:nvSpPr>
        <p:spPr>
          <a:xfrm>
            <a:off x="8805578" y="6071464"/>
            <a:ext cx="364202" cy="523220"/>
          </a:xfrm>
          <a:prstGeom prst="rect">
            <a:avLst/>
          </a:prstGeom>
        </p:spPr>
        <p:txBody>
          <a:bodyPr wrap="none">
            <a:spAutoFit/>
          </a:bodyPr>
          <a:lstStyle/>
          <a:p>
            <a:r>
              <a:rPr lang="en-US" altLang="zh-CN"/>
              <a:t>3</a:t>
            </a:r>
            <a:endParaRPr lang="zh-CN" altLang="en-US"/>
          </a:p>
        </p:txBody>
      </p:sp>
      <p:sp>
        <p:nvSpPr>
          <p:cNvPr id="11" name="矩形 10"/>
          <p:cNvSpPr/>
          <p:nvPr/>
        </p:nvSpPr>
        <p:spPr>
          <a:xfrm>
            <a:off x="11039817" y="6080090"/>
            <a:ext cx="364202" cy="523220"/>
          </a:xfrm>
          <a:prstGeom prst="rect">
            <a:avLst/>
          </a:prstGeom>
        </p:spPr>
        <p:txBody>
          <a:bodyPr wrap="none">
            <a:spAutoFit/>
          </a:bodyPr>
          <a:lstStyle/>
          <a:p>
            <a:r>
              <a:rPr lang="en-US" altLang="zh-CN"/>
              <a:t>4</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34566" y="1490066"/>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选择合适的答语。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I can’t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620895" y="3986480"/>
            <a:ext cx="5880071"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Do you say “thank you” to your dog?</a:t>
            </a:r>
            <a:endParaRPr lang="zh-CN" altLang="zh-CN" sz="1050">
              <a:solidFill>
                <a:srgbClr val="000000"/>
              </a:solidFill>
              <a:cs typeface="Times New Roman" panose="02020603050405020304" pitchFamily="18" charset="0"/>
            </a:endParaRPr>
          </a:p>
        </p:txBody>
      </p:sp>
      <p:sp>
        <p:nvSpPr>
          <p:cNvPr id="3" name="矩形 2"/>
          <p:cNvSpPr/>
          <p:nvPr/>
        </p:nvSpPr>
        <p:spPr>
          <a:xfrm>
            <a:off x="930472" y="2258183"/>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836712"/>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fly the flag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We all go to see the dragon boat race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say “thank you” for our food, family and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56760" y="956862"/>
            <a:ext cx="444352" cy="523220"/>
          </a:xfrm>
          <a:prstGeom prst="rect">
            <a:avLst/>
          </a:prstGeom>
        </p:spPr>
        <p:txBody>
          <a:bodyPr wrap="none">
            <a:spAutoFit/>
          </a:bodyPr>
          <a:lstStyle/>
          <a:p>
            <a:r>
              <a:rPr lang="en-US" altLang="zh-CN"/>
              <a:t>C</a:t>
            </a:r>
            <a:endParaRPr lang="zh-CN" altLang="en-US"/>
          </a:p>
        </p:txBody>
      </p:sp>
      <p:sp>
        <p:nvSpPr>
          <p:cNvPr id="3" name="矩形 2"/>
          <p:cNvSpPr/>
          <p:nvPr/>
        </p:nvSpPr>
        <p:spPr>
          <a:xfrm>
            <a:off x="648886" y="2729852"/>
            <a:ext cx="7462544"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 do you do on Thanksgiving Day?</a:t>
            </a:r>
            <a:endParaRPr lang="zh-CN" altLang="zh-CN" sz="1050">
              <a:solidFill>
                <a:srgbClr val="000000"/>
              </a:solidFill>
              <a:cs typeface="Times New Roman" panose="02020603050405020304" pitchFamily="18" charset="0"/>
            </a:endParaRPr>
          </a:p>
        </p:txBody>
      </p:sp>
      <p:sp>
        <p:nvSpPr>
          <p:cNvPr id="6"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37028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Great Wall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Huangshan Mountain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Spring Festival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56760" y="3490436"/>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647745" y="5270384"/>
            <a:ext cx="4943405"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What’s your favourite festival?</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764704"/>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I don’t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did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48886" y="2657421"/>
            <a:ext cx="7894592"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Can you tell me more about American Festivals?</a:t>
            </a:r>
            <a:endParaRPr lang="zh-CN" altLang="zh-CN" sz="1050">
              <a:solidFill>
                <a:srgbClr val="000000"/>
              </a:solidFill>
              <a:cs typeface="Times New Roman" panose="02020603050405020304" pitchFamily="18" charset="0"/>
            </a:endParaRPr>
          </a:p>
        </p:txBody>
      </p:sp>
      <p:sp>
        <p:nvSpPr>
          <p:cNvPr id="4" name="矩形 3"/>
          <p:cNvSpPr/>
          <p:nvPr/>
        </p:nvSpPr>
        <p:spPr>
          <a:xfrm>
            <a:off x="965386" y="879001"/>
            <a:ext cx="444352" cy="523220"/>
          </a:xfrm>
          <a:prstGeom prst="rect">
            <a:avLst/>
          </a:prstGeom>
        </p:spPr>
        <p:txBody>
          <a:bodyPr wrap="none">
            <a:spAutoFit/>
          </a:bodyPr>
          <a:lstStyle/>
          <a:p>
            <a:r>
              <a:rPr lang="en-US" altLang="zh-CN"/>
              <a:t>A</a:t>
            </a:r>
            <a:endParaRPr lang="zh-CN" altLang="en-US"/>
          </a:p>
        </p:txBody>
      </p:sp>
      <p:sp>
        <p:nvSpPr>
          <p:cNvPr id="5"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22327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eat dumplings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eat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eat moon cakes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27882" y="3352046"/>
            <a:ext cx="444352" cy="523220"/>
          </a:xfrm>
          <a:prstGeom prst="rect">
            <a:avLst/>
          </a:prstGeom>
        </p:spPr>
        <p:txBody>
          <a:bodyPr wrap="none">
            <a:spAutoFit/>
          </a:bodyPr>
          <a:lstStyle/>
          <a:p>
            <a:r>
              <a:rPr lang="en-US" altLang="zh-CN"/>
              <a:t>C</a:t>
            </a:r>
            <a:endParaRPr lang="zh-CN" altLang="en-US"/>
          </a:p>
        </p:txBody>
      </p:sp>
      <p:sp>
        <p:nvSpPr>
          <p:cNvPr id="7" name="矩形 6"/>
          <p:cNvSpPr/>
          <p:nvPr/>
        </p:nvSpPr>
        <p:spPr>
          <a:xfrm>
            <a:off x="648886" y="5134994"/>
            <a:ext cx="8254632"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 do people eat at the Mid</a:t>
            </a:r>
            <a:r>
              <a:rPr lang="zh-CN" altLang="zh-CN">
                <a:solidFill>
                  <a:srgbClr val="ED028C"/>
                </a:solidFill>
                <a:cs typeface="Times New Roman" panose="02020603050405020304" pitchFamily="18" charset="0"/>
              </a:rPr>
              <a:t>－</a:t>
            </a:r>
            <a:r>
              <a:rPr lang="en-US" altLang="zh-CN">
                <a:solidFill>
                  <a:srgbClr val="ED028C"/>
                </a:solidFill>
                <a:cs typeface="Times New Roman" panose="02020603050405020304" pitchFamily="18" charset="0"/>
              </a:rPr>
              <a:t>Autumn Festival?</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994227"/>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听第一段对话，回答第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265253"/>
            <a:ext cx="11485848"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What’s your favourite festival, Simon?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Thanksgiving is my favourite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you tell me more about Thanksgiving Day?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Well, on Thanksgiving Day we say “thank you” for our food, family and friends.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836712"/>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Simon’s favourite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Spring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Dragon Boat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Thanksgiving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6508" y="956862"/>
            <a:ext cx="444352" cy="523220"/>
          </a:xfrm>
          <a:prstGeom prst="rect">
            <a:avLst/>
          </a:prstGeom>
        </p:spPr>
        <p:txBody>
          <a:bodyPr wrap="none">
            <a:spAutoFit/>
          </a:bodyPr>
          <a:lstStyle/>
          <a:p>
            <a:r>
              <a:rPr lang="en-US" altLang="zh-CN"/>
              <a:t>C</a:t>
            </a:r>
            <a:endParaRPr lang="zh-CN" altLang="en-US"/>
          </a:p>
        </p:txBody>
      </p:sp>
      <p:sp>
        <p:nvSpPr>
          <p:cNvPr id="4" name="内容占位符 1">
            <a:extLst>
              <a:ext uri="{FF2B5EF4-FFF2-40B4-BE49-F238E27FC236}">
                <a16:creationId xmlns:a16="http://schemas.microsoft.com/office/drawing/2014/main" id="{F910515C-C166-1BB6-BBF0-A5155E67C285}"/>
              </a:ext>
            </a:extLst>
          </p:cNvPr>
          <p:cNvSpPr txBox="1">
            <a:spLocks/>
          </p:cNvSpPr>
          <p:nvPr/>
        </p:nvSpPr>
        <p:spPr bwMode="auto">
          <a:xfrm>
            <a:off x="360854" y="338587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people do on Thanksgiving Day?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hang lanterns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sing songs about the moon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say “thank you” for food, family and friends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6508" y="3506020"/>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836712"/>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听第二段对话，回答第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1426904"/>
            <a:ext cx="1148584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love the Dragon Boat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Really? What do you eat at the Dragon Boat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 eat </a:t>
            </a:r>
            <a:r>
              <a:rPr lang="en-US" altLang="zh-CN" b="1" i="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delicious.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about the Spring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Well, we eat dumplings.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about the Mid</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Autumn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We eat moon cakes.My mother is good at making moon cakes.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764704"/>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eat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Dragon Boat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turkeys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moon cakes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884854"/>
            <a:ext cx="444352" cy="523220"/>
          </a:xfrm>
          <a:prstGeom prst="rect">
            <a:avLst/>
          </a:prstGeom>
        </p:spPr>
        <p:txBody>
          <a:bodyPr wrap="none">
            <a:spAutoFit/>
          </a:bodyPr>
          <a:lstStyle/>
          <a:p>
            <a:r>
              <a:rPr lang="en-US" altLang="zh-CN"/>
              <a:t>A</a:t>
            </a:r>
            <a:endParaRPr lang="zh-CN" altLang="en-US"/>
          </a:p>
        </p:txBody>
      </p:sp>
      <p:sp>
        <p:nvSpPr>
          <p:cNvPr id="4" name="内容占位符 1">
            <a:extLst>
              <a:ext uri="{FF2B5EF4-FFF2-40B4-BE49-F238E27FC236}">
                <a16:creationId xmlns:a16="http://schemas.microsoft.com/office/drawing/2014/main" id="{D8C49AE2-3151-1E26-3E29-B84F935088A2}"/>
              </a:ext>
            </a:extLst>
          </p:cNvPr>
          <p:cNvSpPr txBox="1">
            <a:spLocks/>
          </p:cNvSpPr>
          <p:nvPr/>
        </p:nvSpPr>
        <p:spPr bwMode="auto">
          <a:xfrm>
            <a:off x="360854" y="3259106"/>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eat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Spring Festival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dumplings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5386" y="337363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344</Words>
  <Application>Microsoft Office PowerPoint</Application>
  <PresentationFormat>自定义</PresentationFormat>
  <Paragraphs>90</Paragraphs>
  <Slides>12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12</vt:i4>
      </vt:variant>
    </vt:vector>
  </HeadingPairs>
  <TitlesOfParts>
    <vt:vector size="19"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376</cp:revision>
  <dcterms:created xsi:type="dcterms:W3CDTF">2020-11-06T05:24:00Z</dcterms:created>
  <dcterms:modified xsi:type="dcterms:W3CDTF">2025-06-09T08:51:11Z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